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8" r:id="rId4"/>
    <p:sldId id="258" r:id="rId5"/>
    <p:sldId id="307" r:id="rId6"/>
    <p:sldId id="279" r:id="rId7"/>
    <p:sldId id="259" r:id="rId8"/>
    <p:sldId id="260" r:id="rId9"/>
    <p:sldId id="269" r:id="rId10"/>
    <p:sldId id="272" r:id="rId11"/>
    <p:sldId id="273" r:id="rId12"/>
    <p:sldId id="275" r:id="rId13"/>
    <p:sldId id="276" r:id="rId14"/>
    <p:sldId id="280" r:id="rId15"/>
    <p:sldId id="281" r:id="rId16"/>
    <p:sldId id="277" r:id="rId17"/>
    <p:sldId id="282" r:id="rId18"/>
    <p:sldId id="283" r:id="rId19"/>
    <p:sldId id="304" r:id="rId20"/>
    <p:sldId id="286" r:id="rId21"/>
    <p:sldId id="284" r:id="rId22"/>
    <p:sldId id="285" r:id="rId23"/>
    <p:sldId id="287" r:id="rId24"/>
    <p:sldId id="290" r:id="rId25"/>
    <p:sldId id="292" r:id="rId26"/>
    <p:sldId id="293" r:id="rId27"/>
    <p:sldId id="294" r:id="rId28"/>
    <p:sldId id="295" r:id="rId29"/>
    <p:sldId id="298" r:id="rId30"/>
    <p:sldId id="296" r:id="rId31"/>
    <p:sldId id="297" r:id="rId32"/>
    <p:sldId id="308" r:id="rId33"/>
    <p:sldId id="300" r:id="rId34"/>
    <p:sldId id="299" r:id="rId35"/>
    <p:sldId id="301" r:id="rId36"/>
    <p:sldId id="302" r:id="rId37"/>
    <p:sldId id="305" r:id="rId38"/>
    <p:sldId id="303" r:id="rId39"/>
    <p:sldId id="306" r:id="rId40"/>
    <p:sldId id="309" r:id="rId41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72990" autoAdjust="0"/>
  </p:normalViewPr>
  <p:slideViewPr>
    <p:cSldViewPr snapToGrid="0">
      <p:cViewPr varScale="1">
        <p:scale>
          <a:sx n="62" d="100"/>
          <a:sy n="62" d="100"/>
        </p:scale>
        <p:origin x="14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Kd - 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 is </a:t>
            </a:r>
            <a:r>
              <a:rPr lang="da-DK" dirty="0" err="1"/>
              <a:t>constant</a:t>
            </a:r>
            <a:r>
              <a:rPr lang="da-DK" dirty="0"/>
              <a:t> </a:t>
            </a:r>
            <a:r>
              <a:rPr lang="da-DK" dirty="0" err="1"/>
              <a:t>describing</a:t>
            </a:r>
            <a:r>
              <a:rPr lang="da-DK" dirty="0"/>
              <a:t> relation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angular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 and the lift </a:t>
            </a:r>
            <a:r>
              <a:rPr lang="da-DK" dirty="0" err="1"/>
              <a:t>generated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587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L_x</a:t>
            </a:r>
            <a:r>
              <a:rPr lang="da-DK" dirty="0"/>
              <a:t> and </a:t>
            </a:r>
            <a:r>
              <a:rPr lang="da-DK" dirty="0" err="1"/>
              <a:t>L_y</a:t>
            </a:r>
            <a:r>
              <a:rPr lang="da-DK" dirty="0"/>
              <a:t> </a:t>
            </a:r>
            <a:r>
              <a:rPr lang="da-DK" dirty="0" err="1"/>
              <a:t>describes</a:t>
            </a:r>
            <a:r>
              <a:rPr lang="da-DK" dirty="0"/>
              <a:t> point of lift.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B is drag </a:t>
            </a:r>
            <a:r>
              <a:rPr lang="da-DK" dirty="0" err="1"/>
              <a:t>coefficient</a:t>
            </a:r>
            <a:r>
              <a:rPr lang="da-DK" dirty="0"/>
              <a:t> for propellers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I_xx</a:t>
            </a:r>
            <a:r>
              <a:rPr lang="da-DK" dirty="0"/>
              <a:t> </a:t>
            </a:r>
            <a:r>
              <a:rPr lang="da-DK" dirty="0" err="1"/>
              <a:t>I_yy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same.  </a:t>
            </a:r>
            <a:r>
              <a:rPr lang="da-DK" dirty="0" err="1"/>
              <a:t>I_zz</a:t>
            </a:r>
            <a:r>
              <a:rPr lang="da-DK" dirty="0"/>
              <a:t> is not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Drone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decribed</a:t>
            </a:r>
            <a:r>
              <a:rPr lang="da-DK" dirty="0"/>
              <a:t> as a disc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inertia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Final </a:t>
            </a:r>
            <a:r>
              <a:rPr lang="da-DK" dirty="0" err="1"/>
              <a:t>equation</a:t>
            </a:r>
            <a:r>
              <a:rPr lang="da-DK" dirty="0"/>
              <a:t> is </a:t>
            </a:r>
            <a:r>
              <a:rPr lang="da-DK" dirty="0" err="1"/>
              <a:t>angular</a:t>
            </a:r>
            <a:r>
              <a:rPr lang="da-DK" dirty="0"/>
              <a:t> acceleration </a:t>
            </a:r>
            <a:r>
              <a:rPr lang="da-DK" dirty="0" err="1"/>
              <a:t>around</a:t>
            </a:r>
            <a:r>
              <a:rPr lang="da-DK" dirty="0"/>
              <a:t> x y and z.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Last </a:t>
            </a:r>
            <a:r>
              <a:rPr lang="da-DK" dirty="0" err="1"/>
              <a:t>equation</a:t>
            </a:r>
            <a:r>
              <a:rPr lang="da-DK" dirty="0"/>
              <a:t> gives </a:t>
            </a:r>
            <a:r>
              <a:rPr lang="da-DK" dirty="0" err="1"/>
              <a:t>angular</a:t>
            </a:r>
            <a:r>
              <a:rPr lang="da-DK" dirty="0"/>
              <a:t> acceleration for x y and z.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40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43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20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96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Requirements</a:t>
            </a:r>
            <a:r>
              <a:rPr lang="da-DK" dirty="0"/>
              <a:t> - Keep it simple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PID </a:t>
            </a:r>
            <a:r>
              <a:rPr lang="da-DK" dirty="0" err="1"/>
              <a:t>already</a:t>
            </a:r>
            <a:r>
              <a:rPr lang="da-DK" dirty="0"/>
              <a:t> </a:t>
            </a:r>
            <a:r>
              <a:rPr lang="da-DK" dirty="0" err="1"/>
              <a:t>used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441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200" dirty="0"/>
              <a:t>High </a:t>
            </a:r>
            <a:r>
              <a:rPr lang="da-DK" sz="1200" dirty="0" err="1"/>
              <a:t>Phase</a:t>
            </a:r>
            <a:r>
              <a:rPr lang="da-DK" sz="1200" dirty="0"/>
              <a:t> and </a:t>
            </a:r>
            <a:r>
              <a:rPr lang="da-DK" sz="1200" dirty="0" err="1"/>
              <a:t>Gain</a:t>
            </a:r>
            <a:r>
              <a:rPr lang="da-DK" sz="1200" dirty="0"/>
              <a:t> Margin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Wrong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for ohm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I Term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Windup</a:t>
            </a:r>
            <a:r>
              <a:rPr lang="da-DK" dirty="0"/>
              <a:t> problem </a:t>
            </a:r>
            <a:r>
              <a:rPr lang="da-DK" dirty="0" err="1"/>
              <a:t>especially</a:t>
            </a:r>
            <a:r>
              <a:rPr lang="da-DK" dirty="0"/>
              <a:t> with </a:t>
            </a:r>
            <a:r>
              <a:rPr lang="da-DK" dirty="0" err="1"/>
              <a:t>height</a:t>
            </a:r>
            <a:r>
              <a:rPr lang="da-DK" dirty="0"/>
              <a:t> </a:t>
            </a:r>
            <a:r>
              <a:rPr lang="da-DK" dirty="0" err="1"/>
              <a:t>control</a:t>
            </a:r>
            <a:endParaRPr lang="da-DK" dirty="0"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Fast Rise Time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Safer</a:t>
            </a:r>
            <a:r>
              <a:rPr lang="da-DK" dirty="0"/>
              <a:t> as </a:t>
            </a:r>
            <a:r>
              <a:rPr lang="da-DK" dirty="0" err="1"/>
              <a:t>well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335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Slight</a:t>
            </a:r>
            <a:r>
              <a:rPr lang="da-DK" dirty="0"/>
              <a:t> </a:t>
            </a:r>
            <a:r>
              <a:rPr lang="da-DK" dirty="0" err="1"/>
              <a:t>mistake</a:t>
            </a:r>
            <a:r>
              <a:rPr lang="da-DK" dirty="0"/>
              <a:t> – Pitch/Roll out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. Same for </a:t>
            </a:r>
            <a:r>
              <a:rPr lang="da-DK" dirty="0" err="1"/>
              <a:t>yaw</a:t>
            </a:r>
            <a:r>
              <a:rPr lang="da-DK" dirty="0"/>
              <a:t>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806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Gposcl</a:t>
            </a:r>
            <a:r>
              <a:rPr lang="da-DK" sz="2000" dirty="0"/>
              <a:t> output is radians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Step by step: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</a:t>
            </a:r>
            <a:r>
              <a:rPr lang="da-DK" sz="2000" dirty="0" err="1"/>
              <a:t>velocity</a:t>
            </a:r>
            <a:r>
              <a:rPr lang="da-DK" sz="2000" dirty="0"/>
              <a:t> controller to </a:t>
            </a:r>
            <a:r>
              <a:rPr lang="da-DK" sz="2000" dirty="0" err="1"/>
              <a:t>found</a:t>
            </a:r>
            <a:r>
              <a:rPr lang="da-DK" sz="2000" dirty="0"/>
              <a:t> TF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pitch position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position controller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Multiply</a:t>
            </a:r>
            <a:r>
              <a:rPr lang="da-DK" sz="2000" dirty="0"/>
              <a:t> with force </a:t>
            </a:r>
            <a:r>
              <a:rPr lang="da-DK" sz="2000" dirty="0" err="1"/>
              <a:t>required</a:t>
            </a:r>
            <a:r>
              <a:rPr lang="da-DK" sz="2000" dirty="0"/>
              <a:t> for hover. This gives the force </a:t>
            </a:r>
            <a:r>
              <a:rPr lang="da-DK" sz="2000" dirty="0" err="1"/>
              <a:t>applied</a:t>
            </a:r>
            <a:r>
              <a:rPr lang="da-DK" sz="2000" dirty="0"/>
              <a:t> </a:t>
            </a:r>
            <a:r>
              <a:rPr lang="da-DK" sz="2000" dirty="0" err="1"/>
              <a:t>based</a:t>
            </a:r>
            <a:r>
              <a:rPr lang="da-DK" sz="2000" dirty="0"/>
              <a:t> on the drones tilt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drone </a:t>
            </a:r>
            <a:r>
              <a:rPr lang="da-DK" sz="2000" dirty="0" err="1"/>
              <a:t>velocity</a:t>
            </a:r>
            <a:endParaRPr lang="da-DK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988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84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13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467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error</a:t>
            </a:r>
            <a:r>
              <a:rPr lang="da-DK" dirty="0"/>
              <a:t> term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therefore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very</a:t>
            </a:r>
            <a:r>
              <a:rPr lang="da-DK" dirty="0"/>
              <a:t> large </a:t>
            </a:r>
            <a:r>
              <a:rPr lang="da-DK" dirty="0" err="1"/>
              <a:t>if</a:t>
            </a:r>
            <a:r>
              <a:rPr lang="da-DK" dirty="0"/>
              <a:t> a large </a:t>
            </a:r>
            <a:r>
              <a:rPr lang="da-DK" dirty="0" err="1"/>
              <a:t>change</a:t>
            </a:r>
            <a:r>
              <a:rPr lang="da-DK" dirty="0"/>
              <a:t> in </a:t>
            </a:r>
            <a:r>
              <a:rPr lang="da-DK" dirty="0" err="1"/>
              <a:t>height</a:t>
            </a:r>
            <a:r>
              <a:rPr lang="da-DK" dirty="0"/>
              <a:t> is </a:t>
            </a:r>
            <a:r>
              <a:rPr lang="da-DK" dirty="0" err="1"/>
              <a:t>required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20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45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50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input </a:t>
            </a:r>
            <a:r>
              <a:rPr lang="da-DK" dirty="0" err="1"/>
              <a:t>saturation</a:t>
            </a:r>
            <a:r>
              <a:rPr lang="da-DK" dirty="0"/>
              <a:t> is not an issue </a:t>
            </a:r>
            <a:r>
              <a:rPr lang="da-DK" dirty="0" err="1"/>
              <a:t>because</a:t>
            </a:r>
            <a:r>
              <a:rPr lang="da-DK" dirty="0"/>
              <a:t> pos controller max output is 1 to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22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66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93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Simulated</a:t>
            </a:r>
            <a:r>
              <a:rPr lang="da-DK" dirty="0"/>
              <a:t> controllers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211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Cascading</a:t>
            </a:r>
            <a:r>
              <a:rPr lang="da-DK" dirty="0"/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Less</a:t>
            </a:r>
            <a:r>
              <a:rPr lang="da-DK" dirty="0"/>
              <a:t> aggressive </a:t>
            </a:r>
            <a:r>
              <a:rPr lang="da-DK" dirty="0" err="1"/>
              <a:t>lead</a:t>
            </a:r>
            <a:r>
              <a:rPr lang="da-DK" dirty="0"/>
              <a:t> factor of 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313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035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523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Note </a:t>
            </a:r>
            <a:r>
              <a:rPr lang="da-DK" dirty="0" err="1"/>
              <a:t>that</a:t>
            </a:r>
            <a:r>
              <a:rPr lang="da-DK" dirty="0"/>
              <a:t> FOV is </a:t>
            </a:r>
            <a:r>
              <a:rPr lang="da-DK" dirty="0" err="1"/>
              <a:t>decreased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946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Point </a:t>
            </a:r>
            <a:r>
              <a:rPr lang="da-DK" dirty="0" err="1"/>
              <a:t>where</a:t>
            </a:r>
            <a:r>
              <a:rPr lang="da-DK" dirty="0"/>
              <a:t> camera is </a:t>
            </a:r>
            <a:r>
              <a:rPr lang="da-DK" dirty="0" err="1"/>
              <a:t>attached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Take note </a:t>
            </a:r>
            <a:r>
              <a:rPr lang="da-DK" dirty="0" err="1"/>
              <a:t>that</a:t>
            </a:r>
            <a:r>
              <a:rPr lang="da-DK" dirty="0"/>
              <a:t> it </a:t>
            </a:r>
            <a:r>
              <a:rPr lang="da-DK" dirty="0" err="1"/>
              <a:t>aligns</a:t>
            </a:r>
            <a:r>
              <a:rPr lang="da-DK" dirty="0"/>
              <a:t> </a:t>
            </a:r>
            <a:r>
              <a:rPr lang="da-DK" dirty="0" err="1"/>
              <a:t>wit</a:t>
            </a:r>
            <a:r>
              <a:rPr lang="da-DK" dirty="0"/>
              <a:t> y=0 but not x=0.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6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Discussion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come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section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773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Misleading</a:t>
            </a:r>
            <a:r>
              <a:rPr lang="da-DK" dirty="0"/>
              <a:t> variable </a:t>
            </a:r>
            <a:r>
              <a:rPr lang="da-DK" dirty="0" err="1"/>
              <a:t>names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Orientation</a:t>
            </a:r>
            <a:r>
              <a:rPr lang="da-DK" dirty="0"/>
              <a:t> </a:t>
            </a:r>
            <a:r>
              <a:rPr lang="da-DK" dirty="0" err="1"/>
              <a:t>aligns</a:t>
            </a:r>
            <a:r>
              <a:rPr lang="da-DK" dirty="0"/>
              <a:t> with </a:t>
            </a:r>
            <a:r>
              <a:rPr lang="da-DK" dirty="0" err="1"/>
              <a:t>world</a:t>
            </a:r>
            <a:r>
              <a:rPr lang="da-DK" dirty="0"/>
              <a:t>. Position is relative to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247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Blue is </a:t>
            </a:r>
            <a:r>
              <a:rPr lang="da-DK" dirty="0" err="1"/>
              <a:t>optitrack</a:t>
            </a:r>
            <a:r>
              <a:rPr lang="da-DK" dirty="0"/>
              <a:t> (Ground </a:t>
            </a:r>
            <a:r>
              <a:rPr lang="da-DK" dirty="0" err="1"/>
              <a:t>truth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Loss</a:t>
            </a:r>
            <a:r>
              <a:rPr lang="da-DK" dirty="0"/>
              <a:t> of </a:t>
            </a:r>
            <a:r>
              <a:rPr lang="da-DK" dirty="0" err="1"/>
              <a:t>tracking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Camera not </a:t>
            </a:r>
            <a:r>
              <a:rPr lang="da-DK" dirty="0" err="1"/>
              <a:t>placed</a:t>
            </a:r>
            <a:r>
              <a:rPr lang="da-DK" dirty="0"/>
              <a:t> </a:t>
            </a:r>
            <a:r>
              <a:rPr lang="da-DK" dirty="0" err="1"/>
              <a:t>perfectly</a:t>
            </a:r>
            <a:r>
              <a:rPr lang="da-DK" dirty="0"/>
              <a:t> in the center of the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FOV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Resolution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707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Clearly</a:t>
            </a:r>
            <a:r>
              <a:rPr lang="da-DK" dirty="0"/>
              <a:t> shows the alignment issue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334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954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1 is where the drone has found an </a:t>
            </a:r>
            <a:r>
              <a:rPr lang="en-US" dirty="0" err="1"/>
              <a:t>Aruco</a:t>
            </a:r>
            <a:r>
              <a:rPr lang="en-US" dirty="0"/>
              <a:t> code and navigates toward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2 is where the drone is at the </a:t>
            </a:r>
            <a:r>
              <a:rPr lang="en-US" dirty="0" err="1"/>
              <a:t>Aruco</a:t>
            </a:r>
            <a:r>
              <a:rPr lang="en-US" dirty="0"/>
              <a:t>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3 is where the drone loses tracking and starts drifting until the Tracking Abort System kicks in (See Section 4.4) and the drone starts to hold its position.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4 is where the pilot takes manual control of the drone and lands it. 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0721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067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graph</a:t>
            </a:r>
            <a:r>
              <a:rPr lang="da-DK" dirty="0"/>
              <a:t> shows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the position controller is </a:t>
            </a:r>
            <a:r>
              <a:rPr lang="da-DK" dirty="0" err="1"/>
              <a:t>allowed</a:t>
            </a:r>
            <a:r>
              <a:rPr lang="da-DK" dirty="0"/>
              <a:t> to go </a:t>
            </a:r>
            <a:r>
              <a:rPr lang="da-DK" dirty="0" err="1"/>
              <a:t>above</a:t>
            </a:r>
            <a:r>
              <a:rPr lang="da-DK" dirty="0"/>
              <a:t> 1 m/s</a:t>
            </a:r>
          </a:p>
          <a:p>
            <a:endParaRPr lang="da-DK" dirty="0"/>
          </a:p>
          <a:p>
            <a:r>
              <a:rPr lang="da-DK" dirty="0" err="1"/>
              <a:t>Why</a:t>
            </a:r>
            <a:r>
              <a:rPr lang="da-DK" dirty="0"/>
              <a:t> the PI-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didnt</a:t>
            </a:r>
            <a:r>
              <a:rPr lang="da-DK" dirty="0"/>
              <a:t> </a:t>
            </a:r>
            <a:r>
              <a:rPr lang="da-DK" dirty="0" err="1"/>
              <a:t>work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Couldnt</a:t>
            </a:r>
            <a:r>
              <a:rPr lang="da-DK" dirty="0"/>
              <a:t> disable </a:t>
            </a:r>
            <a:r>
              <a:rPr lang="da-DK" dirty="0" err="1"/>
              <a:t>height</a:t>
            </a:r>
            <a:r>
              <a:rPr lang="da-DK" dirty="0"/>
              <a:t> controller.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298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631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200" dirty="0"/>
              <a:t>4: </a:t>
            </a:r>
            <a:r>
              <a:rPr lang="da-DK" sz="1200" dirty="0" err="1"/>
              <a:t>Simulated</a:t>
            </a:r>
            <a:r>
              <a:rPr lang="da-DK" sz="1200" dirty="0"/>
              <a:t> by </a:t>
            </a:r>
            <a:r>
              <a:rPr lang="da-DK" sz="1200" dirty="0" err="1"/>
              <a:t>using</a:t>
            </a:r>
            <a:r>
              <a:rPr lang="da-DK" sz="1200" dirty="0"/>
              <a:t> </a:t>
            </a:r>
            <a:r>
              <a:rPr lang="da-DK" sz="1200" dirty="0" err="1"/>
              <a:t>OptiTrack</a:t>
            </a:r>
            <a:endParaRPr lang="da-DK" sz="1200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207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Gyro drift: </a:t>
            </a:r>
            <a:r>
              <a:rPr lang="da-DK" dirty="0" err="1"/>
              <a:t>Linear</a:t>
            </a:r>
            <a:r>
              <a:rPr lang="da-DK" dirty="0"/>
              <a:t> acceleration </a:t>
            </a:r>
            <a:r>
              <a:rPr lang="da-DK" dirty="0" err="1"/>
              <a:t>seems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acting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slow</a:t>
            </a:r>
            <a:endParaRPr lang="da-DK" dirty="0"/>
          </a:p>
          <a:p>
            <a:endParaRPr lang="da-DK" dirty="0"/>
          </a:p>
          <a:p>
            <a:r>
              <a:rPr lang="da-DK" dirty="0"/>
              <a:t>Test controllers </a:t>
            </a:r>
            <a:r>
              <a:rPr lang="da-DK" dirty="0" err="1"/>
              <a:t>again</a:t>
            </a:r>
            <a:r>
              <a:rPr lang="da-DK" dirty="0"/>
              <a:t>: PI-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never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fix. Position controller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against</a:t>
            </a:r>
            <a:r>
              <a:rPr lang="da-DK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67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Limitations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The limitations of the project can be summarized into the following points: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1. All testing has to be done indoors due to Danish drone regulations and safety.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2. The project builds on top of an existing project, which limits the project. For instance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regards to hardware. The software has to be able to run on a Raspberry Pi.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3. The time frame of the project is approximately 5 months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5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95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KV 700 = 10360 RPM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Batt</a:t>
            </a:r>
            <a:r>
              <a:rPr lang="da-DK" dirty="0"/>
              <a:t> 14.8 volt (4s)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800" b="0" i="0" dirty="0">
                <a:effectLst/>
                <a:latin typeface="Menlo"/>
              </a:rPr>
              <a:t>0.083 ohm in </a:t>
            </a:r>
            <a:r>
              <a:rPr lang="da-DK" sz="1800" b="0" i="0" dirty="0" err="1">
                <a:effectLst/>
                <a:latin typeface="Menlo"/>
              </a:rPr>
              <a:t>matlab</a:t>
            </a:r>
            <a:r>
              <a:rPr lang="da-DK" sz="1800" b="0" i="0" dirty="0">
                <a:effectLst/>
                <a:latin typeface="Menlo"/>
              </a:rPr>
              <a:t> (</a:t>
            </a:r>
            <a:r>
              <a:rPr lang="da-DK" sz="1800" b="0" i="0" dirty="0" err="1">
                <a:effectLst/>
                <a:latin typeface="Menlo"/>
              </a:rPr>
              <a:t>Probably</a:t>
            </a:r>
            <a:r>
              <a:rPr lang="da-DK" sz="1800" b="0" i="0" dirty="0">
                <a:effectLst/>
                <a:latin typeface="Menlo"/>
              </a:rPr>
              <a:t> </a:t>
            </a:r>
            <a:r>
              <a:rPr lang="da-DK" sz="1800" b="0" i="0" dirty="0" err="1">
                <a:effectLst/>
                <a:latin typeface="Menlo"/>
              </a:rPr>
              <a:t>wrong</a:t>
            </a:r>
            <a:r>
              <a:rPr lang="da-DK" sz="1800" b="0" i="0" dirty="0">
                <a:effectLst/>
                <a:latin typeface="Menlo"/>
              </a:rPr>
              <a:t>)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Kirchofs</a:t>
            </a:r>
            <a:r>
              <a:rPr lang="da-DK" dirty="0"/>
              <a:t> </a:t>
            </a:r>
            <a:r>
              <a:rPr lang="da-DK" dirty="0" err="1"/>
              <a:t>law</a:t>
            </a:r>
            <a:r>
              <a:rPr lang="da-DK" dirty="0"/>
              <a:t>. Sum of all </a:t>
            </a:r>
            <a:r>
              <a:rPr lang="da-DK" dirty="0" err="1"/>
              <a:t>voltage</a:t>
            </a:r>
            <a:r>
              <a:rPr lang="da-DK" dirty="0"/>
              <a:t> in a </a:t>
            </a:r>
            <a:r>
              <a:rPr lang="da-DK" dirty="0" err="1"/>
              <a:t>closed</a:t>
            </a:r>
            <a:r>
              <a:rPr lang="da-DK" dirty="0"/>
              <a:t> loop is 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T_drag</a:t>
            </a:r>
            <a:r>
              <a:rPr lang="da-DK" dirty="0"/>
              <a:t> is the props </a:t>
            </a:r>
            <a:r>
              <a:rPr lang="da-DK" dirty="0" err="1"/>
              <a:t>giving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Inductance</a:t>
            </a:r>
            <a:r>
              <a:rPr lang="da-DK" dirty="0"/>
              <a:t> is </a:t>
            </a:r>
            <a:r>
              <a:rPr lang="da-DK" dirty="0" err="1"/>
              <a:t>ignored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In analyzing the motor,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we can usually ignore the inductance since the L/R electrical time constant is much shorter than the mechanical time constant determined by the rotor's moment of inertia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Has 6 DOF, but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apply</a:t>
            </a:r>
            <a:r>
              <a:rPr lang="da-DK" dirty="0"/>
              <a:t> a force in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relative z </a:t>
            </a:r>
            <a:r>
              <a:rPr lang="da-DK" dirty="0" err="1"/>
              <a:t>direction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64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Linear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1B18C19C-E68A-B9E6-6E35-1F66D41A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26" y="2621269"/>
            <a:ext cx="2580964" cy="112492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16E832C-175A-31ED-9077-E49B77007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00" y="4236731"/>
            <a:ext cx="5392916" cy="9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Rotational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8A5DD5D-7F8C-6BE6-AFE8-A2F349610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7" y="2244435"/>
            <a:ext cx="6524625" cy="5238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1EEB99E-B475-2E3C-441F-880E2F091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47" y="2736355"/>
            <a:ext cx="5343525" cy="47625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28CC39E-FFB8-9FB7-A8BE-6E321E28C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47" y="3166343"/>
            <a:ext cx="5505450" cy="44767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E79A4475-5055-054B-766C-F96859E00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59" y="3786131"/>
            <a:ext cx="5608817" cy="22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66216E0-086A-9B36-80EC-C8C7A20E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942"/>
            <a:ext cx="12190413" cy="44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  <p:pic>
        <p:nvPicPr>
          <p:cNvPr id="4" name="Billede 3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E71C1613-FE36-54E8-257E-7F7ABB9B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19" y="1398727"/>
            <a:ext cx="9413973" cy="50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9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Controller Design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06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Type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Simple design</a:t>
            </a:r>
          </a:p>
          <a:p>
            <a:pPr marL="882650" lvl="1">
              <a:buSzPts val="2300"/>
            </a:pPr>
            <a:r>
              <a:rPr lang="da-DK" sz="2000" dirty="0"/>
              <a:t>Single Input Single Output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r>
              <a:rPr lang="da-DK" sz="2000" dirty="0"/>
              <a:t> </a:t>
            </a:r>
            <a:r>
              <a:rPr lang="da-DK" sz="2000" dirty="0" err="1"/>
              <a:t>Quadratic</a:t>
            </a:r>
            <a:r>
              <a:rPr lang="da-DK" sz="2000" dirty="0"/>
              <a:t> Regulator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 err="1"/>
              <a:t>Difficult</a:t>
            </a:r>
            <a:r>
              <a:rPr lang="da-DK" sz="2000" dirty="0"/>
              <a:t> to tune </a:t>
            </a:r>
            <a:r>
              <a:rPr lang="da-DK" sz="2000" dirty="0" err="1"/>
              <a:t>afterwards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Multiple Input Multiple Output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Model </a:t>
            </a:r>
            <a:r>
              <a:rPr lang="da-DK" sz="2000" dirty="0" err="1"/>
              <a:t>Predictive</a:t>
            </a:r>
            <a:r>
              <a:rPr lang="da-DK" sz="2000" dirty="0"/>
              <a:t> Control</a:t>
            </a:r>
          </a:p>
          <a:p>
            <a:pPr marL="882650" lvl="1">
              <a:buSzPts val="2300"/>
            </a:pPr>
            <a:r>
              <a:rPr lang="da-DK" sz="2000" dirty="0" err="1"/>
              <a:t>Comparable</a:t>
            </a:r>
            <a:r>
              <a:rPr lang="da-DK" sz="2000" dirty="0"/>
              <a:t> to LQR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/>
              <a:t>Generally </a:t>
            </a:r>
            <a:r>
              <a:rPr lang="da-DK" sz="2000" dirty="0" err="1"/>
              <a:t>considered</a:t>
            </a:r>
            <a:r>
              <a:rPr lang="da-DK" sz="2000" dirty="0"/>
              <a:t> 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25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Criterias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000" dirty="0"/>
              <a:t>High </a:t>
            </a:r>
            <a:r>
              <a:rPr lang="da-DK" sz="2000" dirty="0" err="1"/>
              <a:t>Phase</a:t>
            </a:r>
            <a:r>
              <a:rPr lang="da-DK" sz="2000" dirty="0"/>
              <a:t> and </a:t>
            </a:r>
            <a:r>
              <a:rPr lang="da-DK" sz="2000" dirty="0" err="1"/>
              <a:t>Gain</a:t>
            </a:r>
            <a:r>
              <a:rPr lang="da-DK" sz="2000" dirty="0"/>
              <a:t> Margin</a:t>
            </a:r>
          </a:p>
          <a:p>
            <a:pPr marL="882650" lvl="1">
              <a:buSzPts val="2300"/>
            </a:pPr>
            <a:r>
              <a:rPr lang="da-DK" sz="2000" dirty="0" err="1"/>
              <a:t>Stability</a:t>
            </a:r>
            <a:r>
              <a:rPr lang="da-DK" sz="2000" dirty="0"/>
              <a:t> </a:t>
            </a:r>
            <a:r>
              <a:rPr lang="da-DK" sz="2000" dirty="0" err="1"/>
              <a:t>against</a:t>
            </a:r>
            <a:r>
              <a:rPr lang="da-DK" sz="2000" dirty="0"/>
              <a:t> </a:t>
            </a:r>
            <a:r>
              <a:rPr lang="da-DK" sz="2000" dirty="0" err="1"/>
              <a:t>imperfect</a:t>
            </a:r>
            <a:r>
              <a:rPr lang="da-DK" sz="2000" dirty="0"/>
              <a:t> </a:t>
            </a:r>
            <a:r>
              <a:rPr lang="da-DK" sz="2000" dirty="0" err="1"/>
              <a:t>dynamics</a:t>
            </a:r>
            <a:endParaRPr lang="da-DK" sz="2000" dirty="0"/>
          </a:p>
          <a:p>
            <a:pPr marL="425450">
              <a:buSzPts val="2300"/>
            </a:pPr>
            <a:r>
              <a:rPr lang="da-DK" sz="2000" dirty="0" err="1"/>
              <a:t>Realistic</a:t>
            </a:r>
            <a:r>
              <a:rPr lang="da-DK" sz="2000" dirty="0"/>
              <a:t> Constant </a:t>
            </a:r>
            <a:r>
              <a:rPr lang="da-DK" sz="2000" dirty="0" err="1"/>
              <a:t>Gain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</a:t>
            </a:r>
            <a:r>
              <a:rPr lang="da-DK" sz="2000" dirty="0" err="1"/>
              <a:t>saturating</a:t>
            </a:r>
            <a:r>
              <a:rPr lang="da-DK" sz="2000" dirty="0"/>
              <a:t> </a:t>
            </a:r>
            <a:r>
              <a:rPr lang="da-DK" sz="2000" dirty="0" err="1"/>
              <a:t>actuator</a:t>
            </a:r>
            <a:r>
              <a:rPr lang="da-DK" sz="2000" dirty="0"/>
              <a:t> input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I Term</a:t>
            </a:r>
          </a:p>
          <a:p>
            <a:pPr marL="882650" lvl="1">
              <a:buSzPts val="2300"/>
            </a:pPr>
            <a:r>
              <a:rPr lang="da-DK" sz="2000" dirty="0" err="1"/>
              <a:t>Windup</a:t>
            </a:r>
            <a:r>
              <a:rPr lang="da-DK" sz="2000" dirty="0"/>
              <a:t> problem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Fast Rise Time</a:t>
            </a:r>
          </a:p>
          <a:p>
            <a:pPr marL="882650" lvl="1">
              <a:buSzPts val="2300"/>
            </a:pPr>
            <a:r>
              <a:rPr lang="da-DK" sz="2000" dirty="0" err="1"/>
              <a:t>Less</a:t>
            </a:r>
            <a:r>
              <a:rPr lang="da-DK" sz="2000" dirty="0"/>
              <a:t> </a:t>
            </a:r>
            <a:r>
              <a:rPr lang="da-DK" sz="2000" dirty="0" err="1"/>
              <a:t>agressive</a:t>
            </a:r>
            <a:r>
              <a:rPr lang="da-DK" sz="2000" dirty="0"/>
              <a:t> drone</a:t>
            </a:r>
          </a:p>
          <a:p>
            <a:pPr marL="425450">
              <a:buSzPts val="2300"/>
            </a:pPr>
            <a:r>
              <a:rPr lang="da-DK" sz="2000" dirty="0" err="1"/>
              <a:t>Discretization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Billinear </a:t>
            </a:r>
            <a:r>
              <a:rPr lang="da-DK" sz="2000" dirty="0" err="1"/>
              <a:t>transform</a:t>
            </a:r>
            <a:r>
              <a:rPr lang="da-DK" sz="2000" dirty="0"/>
              <a:t> for controllers</a:t>
            </a:r>
          </a:p>
          <a:p>
            <a:pPr marL="882650" lvl="1">
              <a:buSzPts val="2300"/>
            </a:pPr>
            <a:r>
              <a:rPr lang="da-DK" sz="2000" dirty="0"/>
              <a:t>Zero Order Hold for system</a:t>
            </a:r>
          </a:p>
          <a:p>
            <a:pPr marL="425450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73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Linearization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  <p:pic>
        <p:nvPicPr>
          <p:cNvPr id="3" name="Billede 2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2C169868-E7A4-987C-F93A-57C0949D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66" y="1398727"/>
            <a:ext cx="9577080" cy="51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Pitch/Roll TF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4194018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9750" lvl="1" indent="0">
              <a:buSzPts val="2300"/>
              <a:buNone/>
            </a:pP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43BDE27-1913-F380-A739-00DA3976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8" y="1696066"/>
            <a:ext cx="5125305" cy="99399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4AC6472-35DF-D09A-A605-5D472D56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20" y="2804904"/>
            <a:ext cx="5035394" cy="1570509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02E0BFD1-42FE-DC1C-88C4-C389CACC7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442" y="4588144"/>
            <a:ext cx="4642661" cy="876947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B1148FFC-FCC4-656B-C841-467754DF9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193" y="1706400"/>
            <a:ext cx="5128857" cy="3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  <p:pic>
        <p:nvPicPr>
          <p:cNvPr id="4" name="Billede 3" descr="Et billede, der indeholder diagram, linje/række, Teknisk tegning, Plan&#10;&#10;Automatisk genereret beskrivelse">
            <a:extLst>
              <a:ext uri="{FF2B5EF4-FFF2-40B4-BE49-F238E27FC236}">
                <a16:creationId xmlns:a16="http://schemas.microsoft.com/office/drawing/2014/main" id="{2BA8498B-98D9-2A0D-1ED5-D2D29B2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90" y="1706400"/>
            <a:ext cx="6830829" cy="30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</a:t>
            </a:r>
            <a:r>
              <a:rPr lang="da-DK" sz="5500" dirty="0" err="1"/>
              <a:t>Autonomous</a:t>
            </a:r>
            <a:r>
              <a:rPr lang="da-DK" sz="5500" dirty="0"/>
              <a:t> Drones</a:t>
            </a:r>
            <a:endParaRPr sz="55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  <p:pic>
        <p:nvPicPr>
          <p:cNvPr id="3" name="Billede 2" descr="Et billede, der indeholder tekst, skærmbillede, diagram, Font/skrifttype&#10;&#10;Automatisk genereret beskrivelse">
            <a:extLst>
              <a:ext uri="{FF2B5EF4-FFF2-40B4-BE49-F238E27FC236}">
                <a16:creationId xmlns:a16="http://schemas.microsoft.com/office/drawing/2014/main" id="{0051CD16-0140-EF0A-A171-165F7BC5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14" y="1703942"/>
            <a:ext cx="6532322" cy="2804189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6840C7F-049F-A812-1241-BD32480B8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94" y="5059072"/>
            <a:ext cx="1967963" cy="9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11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Height</a:t>
            </a:r>
            <a:r>
              <a:rPr lang="da-DK" sz="3400" dirty="0"/>
              <a:t>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432040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/>
              <a:t>Simple</a:t>
            </a:r>
          </a:p>
          <a:p>
            <a:pPr marL="882650" lvl="1">
              <a:buSzPts val="2300"/>
            </a:pPr>
            <a:r>
              <a:rPr lang="da-DK" sz="2000" dirty="0" err="1"/>
              <a:t>Requires</a:t>
            </a:r>
            <a:r>
              <a:rPr lang="da-DK" sz="2000" dirty="0"/>
              <a:t> I term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Cascading</a:t>
            </a:r>
            <a:r>
              <a:rPr lang="da-DK" sz="2000" dirty="0"/>
              <a:t> P P-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velocity</a:t>
            </a:r>
            <a:r>
              <a:rPr lang="da-DK" sz="2000" dirty="0"/>
              <a:t> </a:t>
            </a:r>
            <a:r>
              <a:rPr lang="da-DK" sz="2000" dirty="0" err="1"/>
              <a:t>control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0F89DFA-F1A1-CC8C-81D2-81D72084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88" y="4056971"/>
            <a:ext cx="5765979" cy="177761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8DE768D-813F-3020-376E-2A16377E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76" y="2483775"/>
            <a:ext cx="47815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0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PI-</a:t>
            </a:r>
            <a:r>
              <a:rPr lang="da-DK" sz="3400" dirty="0" err="1"/>
              <a:t>Lead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=7.9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  <p:pic>
        <p:nvPicPr>
          <p:cNvPr id="4" name="Billede 3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67E9F165-7ECB-263C-DF96-4DCE60EB2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43" y="2252000"/>
            <a:ext cx="5333333" cy="4000000"/>
          </a:xfrm>
          <a:prstGeom prst="rect">
            <a:avLst/>
          </a:prstGeom>
        </p:spPr>
      </p:pic>
      <p:pic>
        <p:nvPicPr>
          <p:cNvPr id="8" name="Billede 7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0E0554B5-97F9-CCEB-70EC-E36D2AB11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252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Cascading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𝑣𝑒𝑙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=44.6, 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EDF3771A-10F4-3523-AE44-45E37F13A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03"/>
          <a:stretch/>
        </p:blipFill>
        <p:spPr>
          <a:xfrm>
            <a:off x="1194230" y="2536722"/>
            <a:ext cx="5236646" cy="3715277"/>
          </a:xfrm>
          <a:prstGeom prst="rect">
            <a:avLst/>
          </a:prstGeom>
        </p:spPr>
      </p:pic>
      <p:pic>
        <p:nvPicPr>
          <p:cNvPr id="6" name="Billede 5" descr="Et billede, der indeholder tekst, linje/række, diagram, skærmbillede&#10;&#10;Automatisk genereret beskrivelse">
            <a:extLst>
              <a:ext uri="{FF2B5EF4-FFF2-40B4-BE49-F238E27FC236}">
                <a16:creationId xmlns:a16="http://schemas.microsoft.com/office/drawing/2014/main" id="{B4A2BB48-9C80-94DD-20C5-4A0F83EBD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324516"/>
            <a:ext cx="5236646" cy="39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0392B-5952-3254-103D-5DF76626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Controller Design – </a:t>
            </a:r>
            <a:r>
              <a:rPr lang="da-DK" dirty="0" err="1"/>
              <a:t>Height</a:t>
            </a:r>
            <a:r>
              <a:rPr lang="da-DK" dirty="0"/>
              <a:t> Simulation Evaluation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213C04E-FF7B-3AD9-1716-4928CE0A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4800" y="4251157"/>
            <a:ext cx="4410177" cy="2002041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8.1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16.5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0.55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0.5 meter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3F2BF2C-8AE9-4C86-6BD8-74986E6EB8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78001" y="4251157"/>
            <a:ext cx="4409100" cy="2002042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PI-</a:t>
            </a:r>
            <a:r>
              <a:rPr lang="da-DK" sz="2000" b="1" u="sng" dirty="0" err="1"/>
              <a:t>Lead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6.1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13.5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1.05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0.13 meter</a:t>
            </a:r>
          </a:p>
          <a:p>
            <a:pPr marL="114300" indent="0">
              <a:buNone/>
            </a:pPr>
            <a:endParaRPr lang="da-DK" sz="2000" b="1" u="sng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3AA35AD-8352-B6C2-58B1-89122DE70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24</a:t>
            </a:fld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503770AF-5116-48D2-A8C5-E0C78A7D7EF4}"/>
              </a:ext>
            </a:extLst>
          </p:cNvPr>
          <p:cNvSpPr txBox="1">
            <a:spLocks/>
          </p:cNvSpPr>
          <p:nvPr/>
        </p:nvSpPr>
        <p:spPr>
          <a:xfrm>
            <a:off x="1774726" y="1795674"/>
            <a:ext cx="9312300" cy="216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</a:t>
            </a:r>
            <a:r>
              <a:rPr lang="da-DK" sz="2000" b="1" dirty="0" err="1"/>
              <a:t>height</a:t>
            </a:r>
            <a:r>
              <a:rPr lang="da-DK" sz="2000" b="1" dirty="0"/>
              <a:t>:</a:t>
            </a:r>
            <a:r>
              <a:rPr lang="da-DK" sz="2000" dirty="0"/>
              <a:t> 4 Meters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0.5 m/s</a:t>
            </a:r>
            <a:endParaRPr lang="da-DK" sz="2000" b="1" dirty="0"/>
          </a:p>
        </p:txBody>
      </p:sp>
      <p:pic>
        <p:nvPicPr>
          <p:cNvPr id="9" name="Billede 8" descr="Et billede, der indeholder tekst, linje/række, skærmbillede, Kurve&#10;&#10;Automatisk genereret beskrivelse">
            <a:extLst>
              <a:ext uri="{FF2B5EF4-FFF2-40B4-BE49-F238E27FC236}">
                <a16:creationId xmlns:a16="http://schemas.microsoft.com/office/drawing/2014/main" id="{7D51C96D-5F53-E683-CE42-446D495A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76" y="1687600"/>
            <a:ext cx="5612098" cy="26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C899F9D7-EF39-F007-7FB9-6F883F2F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7" y="2762864"/>
            <a:ext cx="4652180" cy="3489135"/>
          </a:xfrm>
          <a:prstGeom prst="rect">
            <a:avLst/>
          </a:prstGeom>
        </p:spPr>
      </p:pic>
      <p:pic>
        <p:nvPicPr>
          <p:cNvPr id="6" name="Billede 5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04916F1-73A7-F6AE-CBFB-BB93F454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46" y="2762864"/>
            <a:ext cx="4652180" cy="34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position:</a:t>
            </a:r>
            <a:r>
              <a:rPr lang="da-DK" sz="2000" dirty="0"/>
              <a:t> 4 meters </a:t>
            </a:r>
            <a:r>
              <a:rPr lang="da-DK" sz="2000" dirty="0" err="1"/>
              <a:t>along</a:t>
            </a:r>
            <a:r>
              <a:rPr lang="da-DK" sz="2000" dirty="0"/>
              <a:t> x-axis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Results</a:t>
            </a:r>
            <a:endParaRPr lang="da-DK" sz="2000" b="1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5.2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3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 </a:t>
            </a:r>
            <a:r>
              <a:rPr lang="da-DK" sz="2000" dirty="0"/>
              <a:t>3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71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 err="1"/>
              <a:t>Implementation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68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Tracking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4375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Aruco</a:t>
            </a:r>
            <a:r>
              <a:rPr lang="da-DK" sz="2000" b="1" u="sng" dirty="0"/>
              <a:t> Tracking</a:t>
            </a:r>
          </a:p>
          <a:p>
            <a:pPr marL="882650" lvl="1">
              <a:buSzPts val="2300"/>
            </a:pPr>
            <a:r>
              <a:rPr lang="da-DK" sz="2000" dirty="0"/>
              <a:t>Gives position and </a:t>
            </a:r>
            <a:r>
              <a:rPr lang="da-DK" sz="2000" dirty="0" err="1"/>
              <a:t>orientation</a:t>
            </a:r>
            <a:r>
              <a:rPr lang="da-DK" sz="2000" dirty="0"/>
              <a:t> of marker relative to drone.</a:t>
            </a:r>
          </a:p>
          <a:p>
            <a:pPr marL="82550" indent="0">
              <a:buSzPts val="2300"/>
              <a:buNone/>
            </a:pPr>
            <a:endParaRPr lang="da-DK" sz="2000" b="1" u="sng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Objectives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</a:t>
            </a:r>
            <a:r>
              <a:rPr lang="da-DK" sz="2000" dirty="0" err="1"/>
              <a:t>Intrinsic</a:t>
            </a:r>
            <a:r>
              <a:rPr lang="da-DK" sz="2000" dirty="0"/>
              <a:t> Camera Matrix</a:t>
            </a:r>
          </a:p>
          <a:p>
            <a:pPr marL="1339850" lvl="2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projecting</a:t>
            </a:r>
            <a:r>
              <a:rPr lang="da-DK" sz="2000" dirty="0"/>
              <a:t> a point in image plane to a line in 3d </a:t>
            </a:r>
            <a:r>
              <a:rPr lang="da-DK" sz="2000" dirty="0" err="1"/>
              <a:t>space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Align</a:t>
            </a:r>
            <a:r>
              <a:rPr lang="da-DK" sz="2000" dirty="0"/>
              <a:t> Drone Frame with Camera Frame</a:t>
            </a:r>
          </a:p>
          <a:p>
            <a:pPr marL="882650" lvl="1">
              <a:buSzPts val="2300"/>
            </a:pPr>
            <a:r>
              <a:rPr lang="da-DK" sz="2000" dirty="0" err="1"/>
              <a:t>Aruco</a:t>
            </a:r>
            <a:r>
              <a:rPr lang="da-DK" sz="2000" dirty="0"/>
              <a:t> </a:t>
            </a:r>
            <a:r>
              <a:rPr lang="da-DK" sz="2000" dirty="0" err="1"/>
              <a:t>Transform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  <p:pic>
        <p:nvPicPr>
          <p:cNvPr id="8" name="Billede 7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62BCA120-809A-8560-CEF6-5A299F072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87"/>
          <a:stretch/>
        </p:blipFill>
        <p:spPr>
          <a:xfrm>
            <a:off x="8457655" y="3966000"/>
            <a:ext cx="3048794" cy="2286000"/>
          </a:xfrm>
          <a:prstGeom prst="rect">
            <a:avLst/>
          </a:prstGeom>
        </p:spPr>
      </p:pic>
      <p:pic>
        <p:nvPicPr>
          <p:cNvPr id="9" name="Billede 8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0DE7FC21-9760-DB98-3261-05AAED275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7"/>
          <a:stretch/>
        </p:blipFill>
        <p:spPr>
          <a:xfrm>
            <a:off x="8457655" y="1496555"/>
            <a:ext cx="304879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Align</a:t>
            </a:r>
            <a:r>
              <a:rPr lang="da-DK" sz="3400" dirty="0"/>
              <a:t> Camera with Drone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  <p:pic>
        <p:nvPicPr>
          <p:cNvPr id="3" name="Billede 2" descr="Et billede, der indeholder symbol, grav, kirkegår, grøn&#10;&#10;Automatisk genereret beskrivelse">
            <a:extLst>
              <a:ext uri="{FF2B5EF4-FFF2-40B4-BE49-F238E27FC236}">
                <a16:creationId xmlns:a16="http://schemas.microsoft.com/office/drawing/2014/main" id="{AC359CAD-3C1E-3BF5-538C-D4033966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68" y="1698267"/>
            <a:ext cx="3353177" cy="252335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B17BD47-A012-05B2-2C07-95A428F6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68" y="4733223"/>
            <a:ext cx="4181475" cy="1381125"/>
          </a:xfrm>
          <a:prstGeom prst="rect">
            <a:avLst/>
          </a:prstGeom>
        </p:spPr>
      </p:pic>
      <p:pic>
        <p:nvPicPr>
          <p:cNvPr id="4" name="Billede 3" descr="Et billede, der indeholder legetøj, gulv, Fjernstyret legetøj, Fjernstyret helikopter&#10;&#10;Automatisk genereret beskrivelse">
            <a:extLst>
              <a:ext uri="{FF2B5EF4-FFF2-40B4-BE49-F238E27FC236}">
                <a16:creationId xmlns:a16="http://schemas.microsoft.com/office/drawing/2014/main" id="{2C50F65D-88CF-171B-C9BF-6384CAAC4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02" y="1538976"/>
            <a:ext cx="4181476" cy="30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0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Outline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Simulation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Derive</a:t>
            </a:r>
            <a:r>
              <a:rPr lang="da-DK" sz="2000" dirty="0"/>
              <a:t> </a:t>
            </a:r>
            <a:r>
              <a:rPr lang="da-DK" sz="2000" dirty="0" err="1"/>
              <a:t>equations</a:t>
            </a:r>
            <a:r>
              <a:rPr lang="da-DK" sz="2000" dirty="0"/>
              <a:t> </a:t>
            </a:r>
            <a:r>
              <a:rPr lang="da-DK" sz="2000" dirty="0" err="1"/>
              <a:t>required</a:t>
            </a:r>
            <a:r>
              <a:rPr lang="da-DK" sz="2000" dirty="0"/>
              <a:t> for simulation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Controller Design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/>
              <a:t>Design </a:t>
            </a:r>
            <a:r>
              <a:rPr lang="da-DK" sz="2000" dirty="0" err="1"/>
              <a:t>criterias</a:t>
            </a:r>
            <a:r>
              <a:rPr lang="da-DK" sz="2000" dirty="0"/>
              <a:t> and performance of the </a:t>
            </a:r>
            <a:r>
              <a:rPr lang="da-DK" sz="2000" dirty="0" err="1"/>
              <a:t>simulated</a:t>
            </a:r>
            <a:r>
              <a:rPr lang="da-DK" sz="2000" dirty="0"/>
              <a:t> controllers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Implementation</a:t>
            </a:r>
            <a:endParaRPr lang="da-DK" sz="2000" b="1" dirty="0"/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Implementation</a:t>
            </a:r>
            <a:r>
              <a:rPr lang="da-DK" sz="2000" dirty="0"/>
              <a:t> of controllers and </a:t>
            </a:r>
            <a:r>
              <a:rPr lang="da-DK" sz="2000" dirty="0" err="1"/>
              <a:t>tracking</a:t>
            </a:r>
            <a:r>
              <a:rPr lang="da-DK" sz="2000" dirty="0"/>
              <a:t> system, and </a:t>
            </a:r>
            <a:r>
              <a:rPr lang="da-DK" sz="2000" dirty="0" err="1"/>
              <a:t>their</a:t>
            </a:r>
            <a:r>
              <a:rPr lang="da-DK" sz="2000" dirty="0"/>
              <a:t> performance on a real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Conclusion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      </a:t>
            </a:r>
            <a:r>
              <a:rPr lang="da-DK" sz="2000" dirty="0" err="1"/>
              <a:t>Disussion</a:t>
            </a:r>
            <a:r>
              <a:rPr lang="da-DK" sz="2000" dirty="0"/>
              <a:t> </a:t>
            </a:r>
            <a:r>
              <a:rPr lang="da-DK" sz="2000" dirty="0" err="1"/>
              <a:t>about</a:t>
            </a:r>
            <a:r>
              <a:rPr lang="da-DK" sz="2000" dirty="0"/>
              <a:t> the overall </a:t>
            </a:r>
            <a:r>
              <a:rPr lang="da-DK" sz="2000" dirty="0" err="1"/>
              <a:t>project</a:t>
            </a:r>
            <a:r>
              <a:rPr lang="da-DK" sz="2000" dirty="0"/>
              <a:t>, the </a:t>
            </a:r>
            <a:r>
              <a:rPr lang="da-DK" sz="2000" dirty="0" err="1"/>
              <a:t>results</a:t>
            </a:r>
            <a:r>
              <a:rPr lang="da-DK" sz="2000" dirty="0"/>
              <a:t> and </a:t>
            </a:r>
            <a:r>
              <a:rPr lang="da-DK" sz="2000" dirty="0" err="1"/>
              <a:t>about</a:t>
            </a:r>
            <a:r>
              <a:rPr lang="da-DK" sz="2000" dirty="0"/>
              <a:t> future </a:t>
            </a:r>
            <a:r>
              <a:rPr lang="da-DK" sz="2000" dirty="0" err="1"/>
              <a:t>works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b="1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28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</a:t>
            </a:r>
            <a:r>
              <a:rPr lang="da-DK" sz="3400" dirty="0" err="1"/>
              <a:t>Transform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  <p:pic>
        <p:nvPicPr>
          <p:cNvPr id="3" name="Billede 2" descr="Et billede, der indeholder diagram, design, luft&#10;&#10;Automatisk genereret beskrivelse">
            <a:extLst>
              <a:ext uri="{FF2B5EF4-FFF2-40B4-BE49-F238E27FC236}">
                <a16:creationId xmlns:a16="http://schemas.microsoft.com/office/drawing/2014/main" id="{85D73C5D-0276-9021-5DC6-2803C48A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87" y="1673373"/>
            <a:ext cx="4807180" cy="360538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496C2E9-59C2-9453-90DE-F6ED6E08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314" y="4648726"/>
            <a:ext cx="73247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7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5AF8B7EA-F6CD-538E-72E9-A09D7F15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72" y="1559496"/>
            <a:ext cx="9963407" cy="49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  <p:pic>
        <p:nvPicPr>
          <p:cNvPr id="2" name="Billede 1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3775E5D1-0F37-461E-3986-33F5F97B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88" y="1545632"/>
            <a:ext cx="9959391" cy="49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4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  <p:pic>
        <p:nvPicPr>
          <p:cNvPr id="3" name="vid1">
            <a:hlinkClick r:id="" action="ppaction://media"/>
            <a:extLst>
              <a:ext uri="{FF2B5EF4-FFF2-40B4-BE49-F238E27FC236}">
                <a16:creationId xmlns:a16="http://schemas.microsoft.com/office/drawing/2014/main" id="{87938019-184F-560B-79C7-1D1F09E7A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639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/>
              <a:t>Position Controller </a:t>
            </a:r>
            <a:r>
              <a:rPr lang="da-DK" sz="2000" b="1" u="sng" dirty="0" err="1"/>
              <a:t>Results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11~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0.68~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4~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5~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Imperfect</a:t>
            </a:r>
            <a:r>
              <a:rPr lang="da-DK" sz="2000" dirty="0"/>
              <a:t> test case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E6E03C6-69D0-EDE6-8467-2EC982C3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090" y="2300749"/>
            <a:ext cx="5441360" cy="27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8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 m/s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0.6 meters</a:t>
            </a:r>
          </a:p>
          <a:p>
            <a:pPr marL="882650" lvl="1">
              <a:buSzPts val="2300"/>
            </a:pPr>
            <a:r>
              <a:rPr lang="da-DK" sz="2000" dirty="0" err="1"/>
              <a:t>Oscillates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C047EC8-03C8-078E-C497-8C2DE8FE67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b="1" u="sng" dirty="0"/>
              <a:t>PI-</a:t>
            </a:r>
            <a:r>
              <a:rPr lang="da-DK" b="1" u="sng" dirty="0" err="1"/>
              <a:t>Lead</a:t>
            </a:r>
            <a:endParaRPr lang="da-DK" b="1" u="sng" dirty="0"/>
          </a:p>
          <a:p>
            <a:pPr marL="882650" lvl="1">
              <a:buSzPts val="2300"/>
            </a:pPr>
            <a:r>
              <a:rPr lang="da-DK" sz="1800" b="1" dirty="0"/>
              <a:t>Rise time:</a:t>
            </a:r>
            <a:r>
              <a:rPr lang="da-DK" sz="1800" dirty="0"/>
              <a:t> </a:t>
            </a:r>
            <a:r>
              <a:rPr lang="da-DK" sz="1800" dirty="0" err="1"/>
              <a:t>Misleading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 err="1"/>
              <a:t>Settle</a:t>
            </a:r>
            <a:r>
              <a:rPr lang="da-DK" sz="1800" b="1" dirty="0"/>
              <a:t> time: </a:t>
            </a:r>
            <a:r>
              <a:rPr lang="da-DK" sz="1800" dirty="0" err="1"/>
              <a:t>Unstable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/>
              <a:t>Max </a:t>
            </a:r>
            <a:r>
              <a:rPr lang="da-DK" sz="1800" b="1" dirty="0" err="1"/>
              <a:t>velocity</a:t>
            </a:r>
            <a:r>
              <a:rPr lang="da-DK" sz="1800" b="1" dirty="0"/>
              <a:t>: </a:t>
            </a:r>
            <a:r>
              <a:rPr lang="da-DK" sz="1800" dirty="0"/>
              <a:t>0.5 m/s</a:t>
            </a:r>
          </a:p>
          <a:p>
            <a:pPr marL="882650" lvl="1">
              <a:buSzPts val="2300"/>
            </a:pPr>
            <a:r>
              <a:rPr lang="da-DK" sz="1800" b="1" dirty="0" err="1"/>
              <a:t>Steady</a:t>
            </a:r>
            <a:r>
              <a:rPr lang="da-DK" sz="1800" b="1" dirty="0"/>
              <a:t> </a:t>
            </a:r>
            <a:r>
              <a:rPr lang="da-DK" sz="1800" b="1" dirty="0" err="1"/>
              <a:t>state</a:t>
            </a:r>
            <a:r>
              <a:rPr lang="da-DK" sz="1800" b="1" dirty="0"/>
              <a:t> </a:t>
            </a:r>
            <a:r>
              <a:rPr lang="da-DK" sz="1800" b="1" dirty="0" err="1"/>
              <a:t>error</a:t>
            </a:r>
            <a:r>
              <a:rPr lang="da-DK" sz="1800" b="1" dirty="0"/>
              <a:t>:</a:t>
            </a:r>
            <a:r>
              <a:rPr lang="da-DK" sz="1800" dirty="0"/>
              <a:t> 1.3 meters</a:t>
            </a: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35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E13F0F01-FDA5-F565-CD88-E67594F2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4" y="3826809"/>
            <a:ext cx="4630994" cy="2315497"/>
          </a:xfrm>
          <a:prstGeom prst="rect">
            <a:avLst/>
          </a:prstGeom>
        </p:spPr>
      </p:pic>
      <p:pic>
        <p:nvPicPr>
          <p:cNvPr id="17" name="Billede 16" descr="Et billede, der indeholder tekst, diagram, linje/række, Font/skrifttype&#10;&#10;Automatisk genereret beskrivelse">
            <a:extLst>
              <a:ext uri="{FF2B5EF4-FFF2-40B4-BE49-F238E27FC236}">
                <a16:creationId xmlns:a16="http://schemas.microsoft.com/office/drawing/2014/main" id="{62129FC2-41F3-BA3A-79B1-B21EFFDE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05" y="3827101"/>
            <a:ext cx="4630995" cy="23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4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Implementation</a:t>
            </a:r>
            <a:r>
              <a:rPr lang="da-DK" sz="3200" dirty="0"/>
              <a:t> – Controller Performance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Issues </a:t>
            </a:r>
            <a:r>
              <a:rPr lang="da-DK" sz="2000" b="1" u="sng" dirty="0" err="1"/>
              <a:t>encountered</a:t>
            </a:r>
            <a:r>
              <a:rPr lang="da-DK" sz="2000" b="1" u="sng" dirty="0"/>
              <a:t> with </a:t>
            </a:r>
            <a:r>
              <a:rPr lang="da-DK" sz="2000" b="1" u="sng" dirty="0" err="1"/>
              <a:t>height</a:t>
            </a:r>
            <a:r>
              <a:rPr lang="da-DK" sz="2000" b="1" u="sng" dirty="0"/>
              <a:t> controller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36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CBC9A45B-CFE2-0A4B-5422-1F906EC9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11" y="2585364"/>
            <a:ext cx="5298339" cy="2787649"/>
          </a:xfrm>
          <a:prstGeom prst="rect">
            <a:avLst/>
          </a:prstGeom>
        </p:spPr>
      </p:pic>
      <p:pic>
        <p:nvPicPr>
          <p:cNvPr id="15" name="Billede 14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DD3AED87-0DBF-9234-AF02-69F9FD6A8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90" y="2585364"/>
            <a:ext cx="5715623" cy="28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0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 err="1"/>
              <a:t>Conclusion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43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Conclusion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Simulate</a:t>
            </a:r>
            <a:r>
              <a:rPr lang="da-DK" sz="2000" dirty="0"/>
              <a:t> a </a:t>
            </a:r>
            <a:r>
              <a:rPr lang="da-DK" sz="2000" dirty="0" err="1"/>
              <a:t>Hexacopter</a:t>
            </a:r>
            <a:r>
              <a:rPr lang="da-DK" sz="2000" dirty="0"/>
              <a:t> in </a:t>
            </a:r>
            <a:r>
              <a:rPr lang="da-DK" sz="2000" dirty="0" err="1"/>
              <a:t>Simulink</a:t>
            </a:r>
            <a:r>
              <a:rPr lang="da-DK" sz="20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Use</a:t>
            </a:r>
            <a:r>
              <a:rPr lang="da-DK" sz="2000" dirty="0"/>
              <a:t> the simulation to design a </a:t>
            </a:r>
            <a:r>
              <a:rPr lang="da-DK" sz="2000" dirty="0" err="1"/>
              <a:t>positional</a:t>
            </a:r>
            <a:r>
              <a:rPr lang="da-DK" sz="20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controllers on a real-time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 global </a:t>
            </a:r>
            <a:r>
              <a:rPr lang="da-DK" sz="2000" dirty="0" err="1"/>
              <a:t>positioning</a:t>
            </a:r>
            <a:r>
              <a:rPr lang="da-DK" sz="2000" dirty="0"/>
              <a:t>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an </a:t>
            </a:r>
            <a:r>
              <a:rPr lang="da-DK" sz="2000" dirty="0" err="1"/>
              <a:t>accurate</a:t>
            </a:r>
            <a:r>
              <a:rPr lang="da-DK" sz="2000" dirty="0"/>
              <a:t> </a:t>
            </a:r>
            <a:r>
              <a:rPr lang="da-DK" sz="2000" dirty="0" err="1"/>
              <a:t>positioning</a:t>
            </a:r>
            <a:r>
              <a:rPr lang="da-DK" sz="2000" dirty="0"/>
              <a:t> system for </a:t>
            </a:r>
            <a:r>
              <a:rPr lang="da-DK" sz="2000" dirty="0" err="1"/>
              <a:t>precision</a:t>
            </a:r>
            <a:r>
              <a:rPr lang="da-DK" sz="2000" dirty="0"/>
              <a:t> tasks.</a:t>
            </a:r>
          </a:p>
          <a:p>
            <a:pPr marL="800100" lvl="1">
              <a:spcBef>
                <a:spcPts val="0"/>
              </a:spcBef>
            </a:pPr>
            <a:endParaRPr lang="da-DK" sz="2000" dirty="0"/>
          </a:p>
          <a:p>
            <a:pPr marL="114300" indent="0">
              <a:buNone/>
            </a:pPr>
            <a:endParaRPr lang="da-DK" sz="2000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813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/>
              <a:t>Future Works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 err="1"/>
              <a:t>Aruco</a:t>
            </a:r>
            <a:r>
              <a:rPr lang="da-DK" sz="2000" dirty="0"/>
              <a:t> Tracking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 err="1"/>
              <a:t>Better</a:t>
            </a:r>
            <a:r>
              <a:rPr lang="da-DK" sz="2000" dirty="0"/>
              <a:t> processor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Camera </a:t>
            </a:r>
            <a:r>
              <a:rPr lang="da-DK" sz="2000" dirty="0" err="1"/>
              <a:t>gimbal</a:t>
            </a:r>
            <a:r>
              <a:rPr lang="da-DK" sz="2000" dirty="0"/>
              <a:t> or 180 </a:t>
            </a:r>
            <a:r>
              <a:rPr lang="da-DK" sz="2000" dirty="0" err="1"/>
              <a:t>degree</a:t>
            </a:r>
            <a:r>
              <a:rPr lang="da-DK" sz="2000" dirty="0"/>
              <a:t> camera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Gyro Drift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Re-</a:t>
            </a:r>
            <a:r>
              <a:rPr lang="da-DK" sz="2000" dirty="0" err="1"/>
              <a:t>callibrate</a:t>
            </a:r>
            <a:r>
              <a:rPr lang="da-DK" sz="2000" dirty="0"/>
              <a:t> </a:t>
            </a:r>
            <a:r>
              <a:rPr lang="da-DK" sz="2000" dirty="0" err="1"/>
              <a:t>Madgwick</a:t>
            </a:r>
            <a:r>
              <a:rPr lang="da-DK" sz="2000" dirty="0"/>
              <a:t> filter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Safety Measures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 err="1"/>
              <a:t>Loss</a:t>
            </a:r>
            <a:r>
              <a:rPr lang="da-DK" sz="2000" dirty="0"/>
              <a:t> of motor </a:t>
            </a:r>
            <a:r>
              <a:rPr lang="da-DK" sz="2000" dirty="0" err="1"/>
              <a:t>recovery</a:t>
            </a:r>
            <a:r>
              <a:rPr lang="da-DK" sz="2000" dirty="0"/>
              <a:t> system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Human </a:t>
            </a:r>
            <a:r>
              <a:rPr lang="da-DK" sz="2000" dirty="0" err="1"/>
              <a:t>detection</a:t>
            </a:r>
            <a:endParaRPr lang="da-DK" sz="2000" dirty="0"/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Auto landing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Rigid frame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Test controllers </a:t>
            </a:r>
            <a:r>
              <a:rPr lang="da-DK" sz="2000" dirty="0" err="1"/>
              <a:t>again</a:t>
            </a:r>
            <a:endParaRPr lang="da-DK" sz="2000" dirty="0"/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r>
              <a:rPr lang="da-DK" sz="2000" dirty="0"/>
              <a:t> </a:t>
            </a:r>
            <a:r>
              <a:rPr lang="da-DK" sz="2000" dirty="0" err="1"/>
              <a:t>height</a:t>
            </a:r>
            <a:r>
              <a:rPr lang="da-DK" sz="2000" dirty="0"/>
              <a:t> controller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Position controller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39</a:t>
            </a:fld>
            <a:endParaRPr lang="da-DK"/>
          </a:p>
        </p:txBody>
      </p:sp>
      <p:pic>
        <p:nvPicPr>
          <p:cNvPr id="3" name="Billede 2" descr="Et billede, der indeholder jord, udendørs, drone, Fjernstyret legetøj&#10;&#10;Automatisk genereret beskrivelse">
            <a:extLst>
              <a:ext uri="{FF2B5EF4-FFF2-40B4-BE49-F238E27FC236}">
                <a16:creationId xmlns:a16="http://schemas.microsoft.com/office/drawing/2014/main" id="{F4AE0EDA-6484-480D-C464-A829B3EB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815" y="2105326"/>
            <a:ext cx="3888635" cy="26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Objectives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Simulate</a:t>
            </a:r>
            <a:r>
              <a:rPr lang="da-DK" sz="2000" dirty="0"/>
              <a:t> a </a:t>
            </a:r>
            <a:r>
              <a:rPr lang="da-DK" sz="2000" dirty="0" err="1"/>
              <a:t>Hexacopter</a:t>
            </a:r>
            <a:r>
              <a:rPr lang="da-DK" sz="2000" dirty="0"/>
              <a:t> in </a:t>
            </a:r>
            <a:r>
              <a:rPr lang="da-DK" sz="2000" dirty="0" err="1"/>
              <a:t>Simulink</a:t>
            </a:r>
            <a:r>
              <a:rPr lang="da-DK" sz="20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Use</a:t>
            </a:r>
            <a:r>
              <a:rPr lang="da-DK" sz="2000" dirty="0"/>
              <a:t> the simulation to design a </a:t>
            </a:r>
            <a:r>
              <a:rPr lang="da-DK" sz="2000" dirty="0" err="1"/>
              <a:t>positional</a:t>
            </a:r>
            <a:r>
              <a:rPr lang="da-DK" sz="20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controllers on a real-time system.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/>
              <a:t>Z-domain </a:t>
            </a:r>
            <a:r>
              <a:rPr lang="da-DK" sz="2000" dirty="0" err="1"/>
              <a:t>implementation</a:t>
            </a: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 global </a:t>
            </a:r>
            <a:r>
              <a:rPr lang="da-DK" sz="2000" dirty="0" err="1"/>
              <a:t>positioning</a:t>
            </a:r>
            <a:r>
              <a:rPr lang="da-DK" sz="2000" dirty="0"/>
              <a:t> System.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/>
              <a:t>GNSS (</a:t>
            </a:r>
            <a:r>
              <a:rPr lang="da-DK" sz="2000" dirty="0" err="1"/>
              <a:t>Simulated</a:t>
            </a:r>
            <a:r>
              <a:rPr lang="da-DK" sz="2000" dirty="0"/>
              <a:t> with </a:t>
            </a:r>
            <a:r>
              <a:rPr lang="da-DK" sz="2000" dirty="0" err="1"/>
              <a:t>OptiTrack</a:t>
            </a:r>
            <a:r>
              <a:rPr lang="da-DK" sz="2000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an </a:t>
            </a:r>
            <a:r>
              <a:rPr lang="da-DK" sz="2000" dirty="0" err="1"/>
              <a:t>accurate</a:t>
            </a:r>
            <a:r>
              <a:rPr lang="da-DK" sz="2000" dirty="0"/>
              <a:t> </a:t>
            </a:r>
            <a:r>
              <a:rPr lang="da-DK" sz="2000" dirty="0" err="1"/>
              <a:t>positioning</a:t>
            </a:r>
            <a:r>
              <a:rPr lang="da-DK" sz="2000" dirty="0"/>
              <a:t> system for </a:t>
            </a:r>
            <a:r>
              <a:rPr lang="da-DK" sz="2000" dirty="0" err="1"/>
              <a:t>precision</a:t>
            </a:r>
            <a:r>
              <a:rPr lang="da-DK" sz="2000" dirty="0"/>
              <a:t> tasks.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 err="1"/>
              <a:t>Aruco</a:t>
            </a:r>
            <a:r>
              <a:rPr lang="da-DK" sz="2000" dirty="0"/>
              <a:t> Tracking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90A52-7683-CA6E-332C-851B748DF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0C4052C-1726-EA41-DAA3-F5BDD736F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A7E7AE7-ADF6-8ED9-2108-E1133A809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967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Mission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Fly to the house. The house is located 1 km from the takeoff location. When the drone is near the house,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locate the landing pad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which is 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20 × 20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cm. The landing pad is located in the back garden and is close to a tree, which allows for an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8 cm margin of error in position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Place the parcel on the pad and return to base. When approaching a house, the drone should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limit its speed to </a:t>
            </a:r>
            <a:r>
              <a:rPr lang="en-US" sz="2000" b="1" i="0" dirty="0">
                <a:effectLst/>
                <a:latin typeface="Times New Roman" panose="02020603050405020304" pitchFamily="18" charset="0"/>
              </a:rPr>
              <a:t>1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m/s due to safety concerns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of the occupants of the house.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The low speed would ensure that if something happened and the drone was approaching a person, that person would be able to get out of the way.</a:t>
            </a:r>
            <a:endParaRPr lang="da-DK" sz="2000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53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Simulation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7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Type:</a:t>
            </a:r>
          </a:p>
          <a:p>
            <a:pPr marL="882650" lvl="1">
              <a:buSzPts val="2300"/>
            </a:pPr>
            <a:r>
              <a:rPr lang="da-DK" sz="2000" dirty="0" err="1"/>
              <a:t>MultiStar</a:t>
            </a:r>
            <a:r>
              <a:rPr lang="da-DK" sz="2000" dirty="0"/>
              <a:t> 700KV</a:t>
            </a:r>
          </a:p>
          <a:p>
            <a:pPr marL="882650" lvl="1">
              <a:buSzPts val="2300"/>
            </a:pPr>
            <a:r>
              <a:rPr lang="da-DK" sz="2000" dirty="0"/>
              <a:t>BLDC</a:t>
            </a:r>
          </a:p>
          <a:p>
            <a:pPr marL="882650" lvl="1">
              <a:buSzPts val="2300"/>
            </a:pPr>
            <a:r>
              <a:rPr lang="da-DK" sz="2000" dirty="0"/>
              <a:t>14.8 volt rating</a:t>
            </a:r>
          </a:p>
          <a:p>
            <a:pPr marL="882650" lvl="1">
              <a:buSzPts val="2300"/>
            </a:pPr>
            <a:r>
              <a:rPr lang="da-DK" sz="2000" dirty="0"/>
              <a:t>0.134 Ohm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Goal</a:t>
            </a:r>
            <a:r>
              <a:rPr lang="da-DK" sz="2000" dirty="0"/>
              <a:t>:</a:t>
            </a:r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relation </a:t>
            </a:r>
            <a:r>
              <a:rPr lang="da-DK" sz="2000" dirty="0" err="1"/>
              <a:t>between</a:t>
            </a:r>
            <a:r>
              <a:rPr lang="da-DK" sz="2000" dirty="0"/>
              <a:t> PWM and </a:t>
            </a:r>
            <a:r>
              <a:rPr lang="da-DK" sz="2000" dirty="0" err="1"/>
              <a:t>angular</a:t>
            </a:r>
            <a:r>
              <a:rPr lang="da-DK" sz="2000" dirty="0"/>
              <a:t> </a:t>
            </a:r>
            <a:r>
              <a:rPr lang="da-DK" sz="2000" dirty="0" err="1"/>
              <a:t>velocity</a:t>
            </a: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pic>
        <p:nvPicPr>
          <p:cNvPr id="1026" name="Picture 2" descr="3508-700KV Turnigy Multistar 14 Pole Brushless Multi-Rotor Motor With Extra Long Leads">
            <a:extLst>
              <a:ext uri="{FF2B5EF4-FFF2-40B4-BE49-F238E27FC236}">
                <a16:creationId xmlns:a16="http://schemas.microsoft.com/office/drawing/2014/main" id="{A4C7586E-688B-9512-49B3-24CA5A1B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77" y="1706400"/>
            <a:ext cx="3217661" cy="23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:r>
                  <a:rPr lang="da-DK" sz="2000" u="sng" dirty="0"/>
                  <a:t>Electrical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b="0" dirty="0"/>
                  <a:t>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𝑃𝑊𝑀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14.8 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𝑣𝑜𝑙𝑡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sz="2000" dirty="0"/>
                  <a:t> </a:t>
                </a:r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Mechanical</a:t>
                </a:r>
                <a:r>
                  <a:rPr lang="da-DK" sz="2000" u="sng" dirty="0"/>
                  <a:t>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Combined</a:t>
                </a:r>
                <a:endParaRPr lang="da-DK" sz="2000" u="sng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𝑑𝑟𝑎𝑔</m:t>
                            </m:r>
                          </m:sub>
                        </m:sSub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da-DK" sz="2000" dirty="0"/>
                  <a:t> </a:t>
                </a:r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  <a:blipFill>
                <a:blip r:embed="rId3"/>
                <a:stretch>
                  <a:fillRect l="-720" t="-53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4" name="Billede 3" descr="Et billede, der indeholder diagram, skitse, cirkel, Font/skrifttype&#10;&#10;Automatisk genereret beskrivelse">
            <a:extLst>
              <a:ext uri="{FF2B5EF4-FFF2-40B4-BE49-F238E27FC236}">
                <a16:creationId xmlns:a16="http://schemas.microsoft.com/office/drawing/2014/main" id="{B78B2741-A114-AB7D-0ABD-EEB37314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454" y="2025623"/>
            <a:ext cx="5642996" cy="28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Propeller force</a:t>
            </a:r>
          </a:p>
          <a:p>
            <a:pPr marL="882650" lvl="1">
              <a:buSzPts val="2300"/>
            </a:pPr>
            <a:r>
              <a:rPr lang="da-DK" sz="2000" dirty="0" err="1"/>
              <a:t>Gravity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Air </a:t>
            </a:r>
            <a:r>
              <a:rPr lang="da-DK" sz="2000" dirty="0" err="1"/>
              <a:t>viscosity</a:t>
            </a: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Rotational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Motor </a:t>
            </a:r>
            <a:r>
              <a:rPr lang="da-DK" sz="2000" dirty="0" err="1"/>
              <a:t>torque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Thrust</a:t>
            </a:r>
            <a:r>
              <a:rPr lang="da-DK" sz="2000" dirty="0"/>
              <a:t> </a:t>
            </a:r>
            <a:r>
              <a:rPr lang="da-DK" sz="2000" dirty="0" err="1"/>
              <a:t>vector</a:t>
            </a:r>
            <a:r>
              <a:rPr lang="da-DK" sz="2000" dirty="0"/>
              <a:t> offset from center of </a:t>
            </a:r>
            <a:r>
              <a:rPr lang="da-DK" sz="2000" dirty="0" err="1"/>
              <a:t>mass</a:t>
            </a:r>
            <a:endParaRPr lang="da-DK" sz="20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105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1698</Words>
  <Application>Microsoft Office PowerPoint</Application>
  <PresentationFormat>Brugerdefineret</PresentationFormat>
  <Paragraphs>377</Paragraphs>
  <Slides>40</Slides>
  <Notes>39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40</vt:i4>
      </vt:variant>
    </vt:vector>
  </HeadingPairs>
  <TitlesOfParts>
    <vt:vector size="47" baseType="lpstr">
      <vt:lpstr>Arial</vt:lpstr>
      <vt:lpstr>Cambria Math</vt:lpstr>
      <vt:lpstr>Google Sans</vt:lpstr>
      <vt:lpstr>Menlo</vt:lpstr>
      <vt:lpstr>Times New Roman</vt:lpstr>
      <vt:lpstr>Verdana</vt:lpstr>
      <vt:lpstr>Blank</vt:lpstr>
      <vt:lpstr>PowerPoint-præsentation</vt:lpstr>
      <vt:lpstr>Flight Controller for Autonomous Drones</vt:lpstr>
      <vt:lpstr>Outline</vt:lpstr>
      <vt:lpstr>Objectives</vt:lpstr>
      <vt:lpstr>Mission</vt:lpstr>
      <vt:lpstr>Simulation</vt:lpstr>
      <vt:lpstr>Simulation - Motor</vt:lpstr>
      <vt:lpstr>Simulation - Motor</vt:lpstr>
      <vt:lpstr>Simulation – Forces</vt:lpstr>
      <vt:lpstr>Simulation – Forces</vt:lpstr>
      <vt:lpstr>Simulation – Forces</vt:lpstr>
      <vt:lpstr>Simulation - Model</vt:lpstr>
      <vt:lpstr>Simulation - Model</vt:lpstr>
      <vt:lpstr>Controller Design</vt:lpstr>
      <vt:lpstr>Controller Design - Type</vt:lpstr>
      <vt:lpstr>Controller Design - Criterias</vt:lpstr>
      <vt:lpstr>Controller Design - Linearization</vt:lpstr>
      <vt:lpstr>Controller Design – Pitch/Roll TF  </vt:lpstr>
      <vt:lpstr>Controller Design  </vt:lpstr>
      <vt:lpstr>Controller Design  </vt:lpstr>
      <vt:lpstr>Controller Design – Height Control</vt:lpstr>
      <vt:lpstr>Controller Design – PI-Lead Height</vt:lpstr>
      <vt:lpstr>Controller Design – Cascading Height</vt:lpstr>
      <vt:lpstr>Controller Design – Height Simulation Evaluation</vt:lpstr>
      <vt:lpstr>Controller Design – X/Y Control</vt:lpstr>
      <vt:lpstr>Controller Design – X/Y Control</vt:lpstr>
      <vt:lpstr>Implementation</vt:lpstr>
      <vt:lpstr>Implementation – Aruco Tracking</vt:lpstr>
      <vt:lpstr>Implementation – Align Camera with Drone</vt:lpstr>
      <vt:lpstr>Implementation – Aruco Transform</vt:lpstr>
      <vt:lpstr>Implementation – Aruco Performance</vt:lpstr>
      <vt:lpstr>Implementation – Aruco Performance</vt:lpstr>
      <vt:lpstr>PowerPoint-præsentation</vt:lpstr>
      <vt:lpstr>Implementation – Controller Performance</vt:lpstr>
      <vt:lpstr>Implementation – Controller Performance</vt:lpstr>
      <vt:lpstr>Implementation – Controller Performance</vt:lpstr>
      <vt:lpstr>Conclusion</vt:lpstr>
      <vt:lpstr>Conclusion</vt:lpstr>
      <vt:lpstr>Future Works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Deichmann Christiansen</cp:lastModifiedBy>
  <cp:revision>27</cp:revision>
  <dcterms:created xsi:type="dcterms:W3CDTF">2017-07-31T08:31:56Z</dcterms:created>
  <dcterms:modified xsi:type="dcterms:W3CDTF">2023-07-13T14:30:27Z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